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0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86" r:id="rId95"/>
    <p:sldId id="387" r:id="rId96"/>
    <p:sldId id="388" r:id="rId97"/>
    <p:sldId id="391" r:id="rId98"/>
    <p:sldId id="392" r:id="rId99"/>
    <p:sldId id="393" r:id="rId100"/>
    <p:sldId id="394" r:id="rId101"/>
    <p:sldId id="395" r:id="rId102"/>
    <p:sldId id="396" r:id="rId103"/>
    <p:sldId id="326" r:id="rId104"/>
    <p:sldId id="327" r:id="rId105"/>
    <p:sldId id="331" r:id="rId106"/>
    <p:sldId id="332" r:id="rId107"/>
    <p:sldId id="359" r:id="rId108"/>
    <p:sldId id="360" r:id="rId109"/>
    <p:sldId id="361" r:id="rId110"/>
    <p:sldId id="362" r:id="rId111"/>
    <p:sldId id="397" r:id="rId112"/>
    <p:sldId id="398" r:id="rId113"/>
    <p:sldId id="374" r:id="rId114"/>
    <p:sldId id="375" r:id="rId115"/>
    <p:sldId id="338" r:id="rId116"/>
    <p:sldId id="376" r:id="rId117"/>
    <p:sldId id="339" r:id="rId118"/>
    <p:sldId id="380" r:id="rId119"/>
    <p:sldId id="381" r:id="rId120"/>
    <p:sldId id="389" r:id="rId121"/>
    <p:sldId id="390" r:id="rId122"/>
    <p:sldId id="385" r:id="rId123"/>
    <p:sldId id="363" r:id="rId124"/>
    <p:sldId id="364" r:id="rId125"/>
    <p:sldId id="365" r:id="rId126"/>
    <p:sldId id="366" r:id="rId127"/>
    <p:sldId id="384" r:id="rId128"/>
    <p:sldId id="283" r:id="rId129"/>
    <p:sldId id="284" r:id="rId130"/>
    <p:sldId id="286" r:id="rId131"/>
    <p:sldId id="287" r:id="rId132"/>
    <p:sldId id="288" r:id="rId133"/>
    <p:sldId id="289" r:id="rId134"/>
    <p:sldId id="290" r:id="rId135"/>
    <p:sldId id="291" r:id="rId136"/>
    <p:sldId id="302" r:id="rId137"/>
    <p:sldId id="303" r:id="rId138"/>
    <p:sldId id="281" r:id="rId139"/>
  </p:sldIdLst>
  <p:sldSz cx="2328863" cy="5572125"/>
  <p:notesSz cx="6858000" cy="9144000"/>
  <p:embeddedFontLst>
    <p:embeddedFont>
      <p:font typeface="Cambria Math" panose="02040503050406030204" pitchFamily="18" charset="0"/>
      <p:regular r:id="rId141"/>
    </p:embeddedFont>
    <p:embeddedFont>
      <p:font typeface="Helvetica Neue" panose="02000503000000020004" pitchFamily="2" charset="0"/>
      <p:regular r:id="rId142"/>
      <p:bold r:id="rId143"/>
      <p:italic r:id="rId144"/>
      <p:boldItalic r:id="rId145"/>
    </p:embeddedFont>
    <p:embeddedFont>
      <p:font typeface="Lato" panose="020F0502020204030203" pitchFamily="34" charset="0"/>
      <p:regular r:id="rId146"/>
      <p:bold r:id="rId147"/>
      <p:italic r:id="rId148"/>
      <p:boldItalic r:id="rId1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0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815"/>
    <p:restoredTop sz="94637"/>
  </p:normalViewPr>
  <p:slideViewPr>
    <p:cSldViewPr snapToGrid="0" showGuides="1">
      <p:cViewPr>
        <p:scale>
          <a:sx n="228" d="100"/>
          <a:sy n="228" d="100"/>
        </p:scale>
        <p:origin x="2040" y="-3760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9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customschemas.google.com/relationships/presentationmetadata" Target="meta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.fntdata"/><Relationship Id="rId14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3.fntdata"/><Relationship Id="rId148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4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42462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09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8204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5025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3294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12390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198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49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13" Type="http://schemas.openxmlformats.org/officeDocument/2006/relationships/slide" Target="slide132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3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27.xml"/><Relationship Id="rId5" Type="http://schemas.openxmlformats.org/officeDocument/2006/relationships/slide" Target="slide7.xml"/><Relationship Id="rId10" Type="http://schemas.openxmlformats.org/officeDocument/2006/relationships/slide" Target="slide125.xml"/><Relationship Id="rId4" Type="http://schemas.openxmlformats.org/officeDocument/2006/relationships/slide" Target="slide5.xml"/><Relationship Id="rId9" Type="http://schemas.openxmlformats.org/officeDocument/2006/relationships/slide" Target="slide123.xml"/><Relationship Id="rId14" Type="http://schemas.openxmlformats.org/officeDocument/2006/relationships/slide" Target="slide1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DY-DYG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DY-DYG/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3.jpeg"/><Relationship Id="rId4" Type="http://schemas.openxmlformats.org/officeDocument/2006/relationships/hyperlink" Target="https://flyingdeuk.github.io/posts/RKSI-ICN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MQ-RMQ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MQ-RMQ/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8.jpeg"/><Relationship Id="rId4" Type="http://schemas.openxmlformats.org/officeDocument/2006/relationships/hyperlink" Target="https://flyingdeuk.github.io/posts/RKSI-ICN/" TargetMode="Externa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" Target="slide130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36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6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36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21" Type="http://schemas.openxmlformats.org/officeDocument/2006/relationships/slide" Target="slide75.xml"/><Relationship Id="rId34" Type="http://schemas.openxmlformats.org/officeDocument/2006/relationships/slide" Target="slide96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33" Type="http://schemas.openxmlformats.org/officeDocument/2006/relationships/slide" Target="slide94.xml"/><Relationship Id="rId38" Type="http://schemas.openxmlformats.org/officeDocument/2006/relationships/slide" Target="slide10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37" Type="http://schemas.openxmlformats.org/officeDocument/2006/relationships/slide" Target="slide100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36" Type="http://schemas.openxmlformats.org/officeDocument/2006/relationships/slide" Target="slide99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Relationship Id="rId35" Type="http://schemas.openxmlformats.org/officeDocument/2006/relationships/slide" Target="slide97.xml"/><Relationship Id="rId8" Type="http://schemas.openxmlformats.org/officeDocument/2006/relationships/slide" Target="slide56.xml"/><Relationship Id="rId3" Type="http://schemas.openxmlformats.org/officeDocument/2006/relationships/slide" Target="slide4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13.xml"/><Relationship Id="rId18" Type="http://schemas.openxmlformats.org/officeDocument/2006/relationships/slide" Target="slide117.xml"/><Relationship Id="rId3" Type="http://schemas.openxmlformats.org/officeDocument/2006/relationships/slide" Target="slide103.xml"/><Relationship Id="rId7" Type="http://schemas.openxmlformats.org/officeDocument/2006/relationships/slide" Target="slide107.xml"/><Relationship Id="rId12" Type="http://schemas.openxmlformats.org/officeDocument/2006/relationships/slide" Target="slide112.xml"/><Relationship Id="rId17" Type="http://schemas.openxmlformats.org/officeDocument/2006/relationships/slide" Target="slide115.xml"/><Relationship Id="rId2" Type="http://schemas.openxmlformats.org/officeDocument/2006/relationships/notesSlide" Target="../notesSlides/notesSlide9.xml"/><Relationship Id="rId16" Type="http://schemas.openxmlformats.org/officeDocument/2006/relationships/slide" Target="slide119.xml"/><Relationship Id="rId20" Type="http://schemas.openxmlformats.org/officeDocument/2006/relationships/slide" Target="slide12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6.xml"/><Relationship Id="rId11" Type="http://schemas.openxmlformats.org/officeDocument/2006/relationships/slide" Target="slide111.xml"/><Relationship Id="rId5" Type="http://schemas.openxmlformats.org/officeDocument/2006/relationships/slide" Target="slide105.xml"/><Relationship Id="rId15" Type="http://schemas.openxmlformats.org/officeDocument/2006/relationships/slide" Target="slide118.xml"/><Relationship Id="rId10" Type="http://schemas.openxmlformats.org/officeDocument/2006/relationships/slide" Target="slide110.xml"/><Relationship Id="rId19" Type="http://schemas.openxmlformats.org/officeDocument/2006/relationships/slide" Target="slide120.xml"/><Relationship Id="rId4" Type="http://schemas.openxmlformats.org/officeDocument/2006/relationships/slide" Target="slide104.xml"/><Relationship Id="rId9" Type="http://schemas.openxmlformats.org/officeDocument/2006/relationships/slide" Target="slide109.xml"/><Relationship Id="rId14" Type="http://schemas.openxmlformats.org/officeDocument/2006/relationships/slide" Target="slide1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HCC-CGO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HCC-CGO/" TargetMode="External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24.6.</a:t>
            </a:r>
            <a:r>
              <a:rPr lang="en-US" altLang="ko-KR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4042857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2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641484967"/>
              </p:ext>
            </p:extLst>
          </p:nvPr>
        </p:nvGraphicFramePr>
        <p:xfrm>
          <a:off x="114028" y="3146290"/>
          <a:ext cx="2100805" cy="1685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RMQ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타이중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칭찬강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202432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987" y="3151645"/>
            <a:ext cx="24961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125.32 – 132.32 - 120.1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 124.9 – 133.5 - WUH 134.35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119.3 - CHS 123.9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DYG TWR 118.45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5221272"/>
              </p:ext>
            </p:extLst>
          </p:nvPr>
        </p:nvGraphicFramePr>
        <p:xfrm>
          <a:off x="1525" y="4082615"/>
          <a:ext cx="2331400" cy="146570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DYG : STAR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High Terr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, ATIS within 100NM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DYG TWR no RDR Service KEEP FLT PLAN RTE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LIN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 RNP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JX001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08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LIN </a:t>
                      </a:r>
                      <a:r>
                        <a:rPr lang="en-US" altLang="ko-Kore-KR" sz="800" b="0" dirty="0" err="1"/>
                        <a:t>xxA</a:t>
                      </a:r>
                      <a:r>
                        <a:rPr lang="en-US" altLang="ko-Kore-KR" sz="800" b="0" dirty="0"/>
                        <a:t> RNP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DG944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ILS X 26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08(713’)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8530’     26(665’)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0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J(6530’), </a:t>
                      </a:r>
                      <a:r>
                        <a:rPr lang="en-US" sz="800" b="0" dirty="0" err="1">
                          <a:solidFill>
                            <a:schemeClr val="dk1"/>
                          </a:solidFill>
                        </a:rPr>
                        <a:t>DownSlope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0.65%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 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Do not Intercept RWY08 inside DYG 11NM(FIX)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Grooved (AIP), Follow Me Car on A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73609132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52822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7519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4223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83296557"/>
              </p:ext>
            </p:extLst>
          </p:nvPr>
        </p:nvGraphicFramePr>
        <p:xfrm>
          <a:off x="0" y="578251"/>
          <a:ext cx="2335724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72">
                  <a:extLst>
                    <a:ext uri="{9D8B030D-6E8A-4147-A177-3AD203B41FA5}">
                      <a16:colId xmlns:a16="http://schemas.microsoft.com/office/drawing/2014/main" val="924808566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672">
                  <a:extLst>
                    <a:ext uri="{9D8B030D-6E8A-4147-A177-3AD203B41FA5}">
                      <a16:colId xmlns:a16="http://schemas.microsoft.com/office/drawing/2014/main" val="484641046"/>
                    </a:ext>
                  </a:extLst>
                </a:gridCol>
                <a:gridCol w="1180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242">
                  <a:extLst>
                    <a:ext uri="{9D8B030D-6E8A-4147-A177-3AD203B41FA5}">
                      <a16:colId xmlns:a16="http://schemas.microsoft.com/office/drawing/2014/main" val="4194299910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DYG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(RWY Grooved AIP)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08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sz="458" b="0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259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DYG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08 109.7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26 108.9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08(713’)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 : DYG 079/8, R055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 : DYG,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02685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08559832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Voice TWR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15566" y="2376477"/>
            <a:ext cx="239039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124.9 – 133.5 -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133.25 – SHA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132.32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128.12 – 125.32 – 126.17 – 120.55 –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1364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9F632F4C-60D3-9EE8-7A8D-0CA4319CC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676" y="2123530"/>
            <a:ext cx="1090673" cy="6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917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6078334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1539510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1752424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123.2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124.4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5462621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13761822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-US" altLang="ko-KR" sz="800" b="1" dirty="0"/>
                        <a:t>,5,3)R/P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GONDO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DAGAT</a:t>
                      </a:r>
                      <a:r>
                        <a:rPr lang="en-US" sz="800" b="1" dirty="0"/>
                        <a:t>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MUTAN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/>
                        <a:t>(</a:t>
                      </a:r>
                      <a:r>
                        <a:rPr lang="en-US" altLang="ko-Kore-KR" sz="800" b="1" dirty="0"/>
                        <a:t>MEDAM</a:t>
                      </a:r>
                      <a:r>
                        <a:rPr lang="en-US" sz="800" b="1" dirty="0"/>
                        <a:t>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Report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</a:rPr>
                        <a:t>Chockin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Time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39711"/>
            <a:ext cx="1522810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124.4(121.1)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125.72 - 124.52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11245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33882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119.7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130.1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225320391"/>
              </p:ext>
            </p:extLst>
          </p:nvPr>
        </p:nvGraphicFramePr>
        <p:xfrm>
          <a:off x="-2501" y="3771883"/>
          <a:ext cx="2327659" cy="178514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9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RMQ : No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FL220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4"/>
                          </a:solidFill>
                        </a:rPr>
                        <a:t>ILS Z 36 : HLG31 SPD Modify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RDR Vector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HLG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18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FATAN</a:t>
                      </a:r>
                    </a:p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(ARROZ)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36 </a:t>
                      </a:r>
                    </a:p>
                    <a:p>
                      <a:pPr algn="ctr"/>
                      <a:r>
                        <a:rPr lang="en-US" sz="800" b="1" dirty="0"/>
                        <a:t>(ILS Y 36</a:t>
                      </a:r>
                      <a:r>
                        <a:rPr lang="en-US" sz="800" b="0" dirty="0"/>
                        <a:t>)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18(653’)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12005’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36(663’)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</a:rPr>
                        <a:t>RWxx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 /8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43174176"/>
                  </a:ext>
                </a:extLst>
              </a:tr>
              <a:tr h="23641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EOR(12005’),  36 : W5(8500’)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E1~4, W1 for Military 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Follow Me Car on W, Report W3 Intersection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778245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Mandarin Operation 131.85/95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24277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4322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744170"/>
              </p:ext>
            </p:extLst>
          </p:nvPr>
        </p:nvGraphicFramePr>
        <p:xfrm>
          <a:off x="-4046" y="689875"/>
          <a:ext cx="2347194" cy="1376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RMQ : SID (NADP 1) TA 11000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xS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7000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xB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 (SPRAY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18 111.7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36 111.5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18(653’)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12005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36(663’)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 : TCK 181/7, R270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062539"/>
                  </a:ext>
                </a:extLst>
              </a:tr>
              <a:tr h="11570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 after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PushBack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, Report W3 Intersection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1765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Madarin</a:t>
                      </a:r>
                      <a:r>
                        <a:rPr lang="en-US" sz="800" dirty="0"/>
                        <a:t> Operation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131.85/95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to GND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1166590" y="2223843"/>
            <a:ext cx="1213794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118.75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130.1 – 119.7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B1A74796-EF8E-5C5F-D7DE-4AA33B5D8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93371"/>
            <a:ext cx="1040674" cy="8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58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290937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814818659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913174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7922502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– 133.1 -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207970114"/>
              </p:ext>
            </p:extLst>
          </p:nvPr>
        </p:nvGraphicFramePr>
        <p:xfrm>
          <a:off x="-2501" y="3838579"/>
          <a:ext cx="2327659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RUKSA </a:t>
                      </a:r>
                      <a:r>
                        <a:rPr lang="en-US" sz="800" b="0" dirty="0" err="1"/>
                        <a:t>tx</a:t>
                      </a:r>
                      <a:endParaRPr lang="en-US" sz="7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No </a:t>
                      </a:r>
                      <a:r>
                        <a:rPr lang="en-US" altLang="ko-Kore-KR" sz="800" b="1" dirty="0" err="1"/>
                        <a:t>tx</a:t>
                      </a:r>
                      <a:r>
                        <a:rPr lang="en-US" altLang="ko-Kore-KR" sz="800" b="1" dirty="0"/>
                        <a:t> Vector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RUKSA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endParaRPr lang="en-US" altLang="ko-Kore-KR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Vector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19L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B8(5567’), B10(6965’), 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01L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931131"/>
              </p:ext>
            </p:extLst>
          </p:nvPr>
        </p:nvGraphicFramePr>
        <p:xfrm>
          <a:off x="-4045" y="643000"/>
          <a:ext cx="234215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TSAT/CTOT Inform to GND CTL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53470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BKK 133.1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125.35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129.1(126.7, 127.9)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00796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50407446"/>
              </p:ext>
            </p:extLst>
          </p:nvPr>
        </p:nvGraphicFramePr>
        <p:xfrm>
          <a:off x="0" y="2264316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665009"/>
              </p:ext>
            </p:extLst>
          </p:nvPr>
        </p:nvGraphicFramePr>
        <p:xfrm>
          <a:off x="-12" y="9491"/>
          <a:ext cx="2328875" cy="2279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</a:t>
                      </a:r>
                      <a:r>
                        <a:rPr lang="en-US" altLang="ko-Kore-KR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APU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OFF</a:t>
                      </a: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(no POM)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분뒤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을 위해서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2min,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 </a:t>
                      </a:r>
                      <a:r>
                        <a:rPr lang="en-US" altLang="ko-Kore-KR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(no POM)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C530451-8D9A-9F43-6651-727AC3D815C1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7672579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3209888205"/>
              </p:ext>
            </p:extLst>
          </p:nvPr>
        </p:nvGraphicFramePr>
        <p:xfrm>
          <a:off x="0" y="7749"/>
          <a:ext cx="2326511" cy="5238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STABILIZER TRIM ---------------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 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full travel check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610094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0556" r="-1081" b="-10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37957" y="246168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618809659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86945564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70489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397702934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4385758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15489392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2168672014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556488997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961482206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29749342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1311934234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123046964"/>
              </p:ext>
            </p:extLst>
          </p:nvPr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429565451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535207270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5862320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763319469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16</a:t>
                      </a:r>
                      <a:r>
                        <a:rPr lang="en-US" sz="800" dirty="0"/>
                        <a:t> : DGC 156/20 R240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도표, 아틀라스이(가) 표시된 사진&#10;&#10;자동 생성된 설명">
            <a:extLst>
              <a:ext uri="{FF2B5EF4-FFF2-40B4-BE49-F238E27FC236}">
                <a16:creationId xmlns:a16="http://schemas.microsoft.com/office/drawing/2014/main" id="{F2EF0B45-A026-4882-552D-AE9B1DD5A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" y="2239966"/>
            <a:ext cx="1232042" cy="11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308219643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11126693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470370123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67645227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053431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82378983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619649902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77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746373860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63068174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R159, R183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위의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Point 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불가시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TWR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 보고</a:t>
                      </a:r>
                      <a:r>
                        <a:rPr lang="en-US" altLang="ko-KR" sz="800" dirty="0"/>
                        <a:t>, 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Apron CTC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주의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 </a:t>
                      </a: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925535433"/>
              </p:ext>
            </p:extLst>
          </p:nvPr>
        </p:nvGraphicFramePr>
        <p:xfrm>
          <a:off x="-4046" y="706220"/>
          <a:ext cx="2335723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Walk Around Ramp Pass &amp; PW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FIX : AVBIK R014, LAROP R159, R183 (</a:t>
                      </a:r>
                      <a:r>
                        <a:rPr kumimoji="0" lang="ko-KR" altLang="en-US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88796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148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223594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2069" y="2620659"/>
            <a:ext cx="1345240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119.73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128.7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11536212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9717443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179594246"/>
              </p:ext>
            </p:extLst>
          </p:nvPr>
        </p:nvGraphicFramePr>
        <p:xfrm>
          <a:off x="98101" y="37354"/>
          <a:ext cx="2132650" cy="5242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49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0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1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18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CGO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55464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DYG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972211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632982756"/>
              </p:ext>
            </p:extLst>
          </p:nvPr>
        </p:nvGraphicFramePr>
        <p:xfrm>
          <a:off x="-4046" y="79696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ADT = CTOT See </a:t>
                      </a:r>
                      <a:r>
                        <a:rPr lang="en-US" sz="800" b="1" u="none" strike="noStrike" cap="none" dirty="0" err="1">
                          <a:solidFill>
                            <a:schemeClr val="tx1"/>
                          </a:solidFill>
                        </a:rPr>
                        <a:t>Eroute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 ATIS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3977185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47586677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4056796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64153316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07/06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25/24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059032973"/>
              </p:ext>
            </p:extLst>
          </p:nvPr>
        </p:nvGraphicFramePr>
        <p:xfrm>
          <a:off x="0" y="0"/>
          <a:ext cx="2328875" cy="2849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1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988539934"/>
              </p:ext>
            </p:extLst>
          </p:nvPr>
        </p:nvGraphicFramePr>
        <p:xfrm>
          <a:off x="134284" y="2849890"/>
          <a:ext cx="2060294" cy="23559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5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>
                          <a:solidFill>
                            <a:srgbClr val="00B050"/>
                          </a:solidFill>
                        </a:rPr>
                        <a:t>차오양촨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CGO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정저우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신정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996186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DYG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장자제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허화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132794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548670728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07/06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25/24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623327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338440718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1575567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</a:rPr>
                        <a:t>Spd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 Restriction at REF Page)</a:t>
                      </a:r>
                      <a:r>
                        <a:rPr lang="en-US" sz="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2185731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FF0000"/>
                          </a:solidFill>
                        </a:rPr>
                        <a:t>NOTAM TO Perf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, ADT = CTOT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4549447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-30~10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81837009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773284448"/>
              </p:ext>
            </p:extLst>
          </p:nvPr>
        </p:nvGraphicFramePr>
        <p:xfrm>
          <a:off x="98101" y="184953"/>
          <a:ext cx="2132650" cy="385166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RMQ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9742540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58221617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65032155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51703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133.05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128.55 - 128.15 – PEK 127.35 – TAO 128.35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119.35 – 120.72 - APP 126.35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54498374"/>
              </p:ext>
            </p:extLst>
          </p:nvPr>
        </p:nvGraphicFramePr>
        <p:xfrm>
          <a:off x="0" y="3759696"/>
          <a:ext cx="2333879" cy="17959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CGO</a:t>
                      </a:r>
                      <a:r>
                        <a:rPr lang="en-US" sz="800" dirty="0"/>
                        <a:t> : STAR   </a:t>
                      </a:r>
                      <a:r>
                        <a:rPr lang="en-US" sz="800" dirty="0" err="1">
                          <a:solidFill>
                            <a:srgbClr val="7030A0"/>
                          </a:solidFill>
                        </a:rPr>
                        <a:t>xxL</a:t>
                      </a:r>
                      <a:r>
                        <a:rPr lang="en-US" sz="800" dirty="0">
                          <a:solidFill>
                            <a:srgbClr val="7030A0"/>
                          </a:solidFill>
                        </a:rPr>
                        <a:t>/R L/D RWY Freq CHG ATIS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(Caution 12R/30L LOC false Capture, Fluctuation)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</a:t>
                      </a:r>
                      <a:r>
                        <a:rPr lang="en-US" altLang="ko-KR" sz="800" b="1" dirty="0"/>
                        <a:t>2L</a:t>
                      </a:r>
                      <a:r>
                        <a:rPr lang="en-US" sz="800" b="0" dirty="0"/>
                        <a:t>/12R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NOP </a:t>
                      </a:r>
                      <a:r>
                        <a:rPr lang="en-US" sz="800" b="1" dirty="0" err="1"/>
                        <a:t>xxU</a:t>
                      </a:r>
                      <a:r>
                        <a:rPr lang="en-US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DZY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12L</a:t>
                      </a:r>
                      <a:r>
                        <a:rPr lang="en-US" sz="800" b="0" dirty="0"/>
                        <a:t>/12R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30R</a:t>
                      </a:r>
                      <a:r>
                        <a:rPr lang="en-US" sz="800" b="0" dirty="0"/>
                        <a:t>/30L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NOP </a:t>
                      </a:r>
                      <a:r>
                        <a:rPr lang="en-US" altLang="ko-Kore-KR" sz="800" b="1" dirty="0" err="1"/>
                        <a:t>xxV</a:t>
                      </a:r>
                      <a:r>
                        <a:rPr lang="en-US" altLang="ko-Kore-KR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CC527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30R</a:t>
                      </a:r>
                      <a:r>
                        <a:rPr lang="en-US" altLang="ko-Kore-KR" sz="800" b="0" dirty="0"/>
                        <a:t>/30L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12L(496’)          11811’         30R(484’)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12R(494’).         11155’          30L(484’)     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ILS Ident /8 (180kts) /6 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APP SPD in JEPP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12L : D7(5853’),D8(6955’), 30R :D6(5833’),D5(6935’)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12R :H7(5702’),H8(6883’), 30L :H5(5672’),H4(6932’)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car, APU Off But 26</a:t>
                      </a:r>
                      <a:r>
                        <a:rPr lang="ko-KR" altLang="en-US" sz="800" dirty="0"/>
                        <a:t>도 이하 사용가능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611328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Zhengzhou AOC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7574" y="34946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9934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9103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49730368"/>
              </p:ext>
            </p:extLst>
          </p:nvPr>
        </p:nvGraphicFramePr>
        <p:xfrm>
          <a:off x="-3431" y="581398"/>
          <a:ext cx="2335724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293">
                  <a:extLst>
                    <a:ext uri="{9D8B030D-6E8A-4147-A177-3AD203B41FA5}">
                      <a16:colId xmlns:a16="http://schemas.microsoft.com/office/drawing/2014/main" val="1210640370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CGO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Lower ALT – Consider Add Fuel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12R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/12L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116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/30R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296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CGO 114.5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30R 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12R(494’)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12L(496’)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30L(484’)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30R(484’)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 : CGO 296/4, R180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 : CGO 296/4, R070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082982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Req Pushback to Apron 121.7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207632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Zhengzhou AOC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86954" y="2445968"/>
            <a:ext cx="1741909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126.35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 or NOT)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124.2 – 119.35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128.35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PEK 127.35 – 128.15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132.95 - ICN 128.7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004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98C5E6F4-394E-6412-4449-3BC7BF7D0A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49" t="31341" r="20715" b="11205"/>
          <a:stretch/>
        </p:blipFill>
        <p:spPr>
          <a:xfrm>
            <a:off x="0" y="2445969"/>
            <a:ext cx="647775" cy="9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06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43304</TotalTime>
  <Words>28257</Words>
  <Application>Microsoft Macintosh PowerPoint</Application>
  <PresentationFormat>사용자 지정</PresentationFormat>
  <Paragraphs>7693</Paragraphs>
  <Slides>138</Slides>
  <Notes>136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138</vt:i4>
      </vt:variant>
    </vt:vector>
  </HeadingPairs>
  <TitlesOfParts>
    <vt:vector size="147" baseType="lpstr">
      <vt:lpstr>Helvetica Neue</vt:lpstr>
      <vt:lpstr>Calibri</vt:lpstr>
      <vt:lpstr>Cambria Math</vt:lpstr>
      <vt:lpstr>Wingdings</vt:lpstr>
      <vt:lpstr>Britannic Bold</vt:lpstr>
      <vt:lpstr>Gulim</vt:lpstr>
      <vt:lpstr>Arial</vt:lpstr>
      <vt:lpstr>Lato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310</cp:revision>
  <dcterms:created xsi:type="dcterms:W3CDTF">2022-05-17T08:00:10Z</dcterms:created>
  <dcterms:modified xsi:type="dcterms:W3CDTF">2024-06-08T06:58:31Z</dcterms:modified>
</cp:coreProperties>
</file>